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1" r:id="rId23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6" Type="http://schemas.openxmlformats.org/officeDocument/2006/relationships/slide" Target="slides/slide11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2" name="Shape 10642"/>
        <p:cNvGrpSpPr/>
        <p:nvPr/>
      </p:nvGrpSpPr>
      <p:grpSpPr>
        <a:xfrm>
          <a:off x="0" y="0"/>
          <a:ext cx="0" cy="0"/>
          <a:chOff x="0" y="0"/>
          <a:chExt cx="0" cy="0"/>
        </a:xfrm>
      </p:grpSpPr>
      <p:sp>
        <p:nvSpPr>
          <p:cNvPr id="10643" name="Google Shape;10643;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4" name="Google Shape;10644;p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notesSlide" Target="../notesSlides/notesSlide116.xml"/><Relationship Id="rId3" Type="http://schemas.openxmlformats.org/officeDocument/2006/relationships/image" Target="../media/image269.png"/></Relationships>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5" name="Shape 10645"/>
        <p:cNvGrpSpPr/>
        <p:nvPr/>
      </p:nvGrpSpPr>
      <p:grpSpPr>
        <a:xfrm>
          <a:off x="0" y="0"/>
          <a:ext cx="0" cy="0"/>
          <a:chOff x="0" y="0"/>
          <a:chExt cx="0" cy="0"/>
        </a:xfrm>
      </p:grpSpPr>
      <p:sp>
        <p:nvSpPr>
          <p:cNvPr id="10646" name="Google Shape;10646;p1546"/>
          <p:cNvSpPr txBox="1"/>
          <p:nvPr>
            <p:ph type="title"/>
          </p:nvPr>
        </p:nvSpPr>
        <p:spPr>
          <a:xfrm>
            <a:off x="1600200" y="457200"/>
            <a:ext cx="6934200" cy="762000"/>
          </a:xfrm>
          <a:prstGeom prst="rect">
            <a:avLst/>
          </a:prstGeom>
          <a:noFill/>
          <a:ln>
            <a:noFill/>
          </a:ln>
        </p:spPr>
        <p:txBody>
          <a:bodyPr anchorCtr="0" anchor="t" bIns="45700" lIns="91425" spcFirstLastPara="1" rIns="91425" wrap="square" tIns="45700">
            <a:noAutofit/>
          </a:bodyPr>
          <a:lstStyle/>
          <a:p>
            <a:pPr indent="0" lvl="0" marL="0" rtl="0" algn="ctr">
              <a:lnSpc>
                <a:spcPct val="95000"/>
              </a:lnSpc>
              <a:spcBef>
                <a:spcPts val="0"/>
              </a:spcBef>
              <a:spcAft>
                <a:spcPts val="0"/>
              </a:spcAft>
              <a:buNone/>
            </a:pPr>
            <a:r>
              <a:rPr lang="en-US"/>
              <a:t>Role in Fermilab’s Future</a:t>
            </a:r>
            <a:br>
              <a:rPr lang="en-US"/>
            </a:br>
            <a:r>
              <a:rPr lang="en-US" sz="2400"/>
              <a:t>Fermilab Long Range Plan</a:t>
            </a:r>
            <a:endParaRPr/>
          </a:p>
        </p:txBody>
      </p:sp>
      <p:sp>
        <p:nvSpPr>
          <p:cNvPr id="10647" name="Google Shape;10647;p1546"/>
          <p:cNvSpPr txBox="1"/>
          <p:nvPr>
            <p:ph idx="1" type="body"/>
          </p:nvPr>
        </p:nvSpPr>
        <p:spPr>
          <a:xfrm>
            <a:off x="609600" y="1417638"/>
            <a:ext cx="792480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00"/>
              <a:buFont typeface="Arial"/>
              <a:buChar char="•"/>
            </a:pPr>
            <a:r>
              <a:rPr lang="en-US"/>
              <a:t>Fermilab is the sole remaining U.S. laboratory providing facilities in support of accelerator-based Elementary Particle Physics.</a:t>
            </a:r>
            <a:endParaRPr/>
          </a:p>
          <a:p>
            <a:pPr indent="-342900" lvl="0" marL="342900" rtl="0" algn="l">
              <a:spcBef>
                <a:spcPts val="1400"/>
              </a:spcBef>
              <a:spcAft>
                <a:spcPts val="0"/>
              </a:spcAft>
              <a:buSzPts val="2500"/>
              <a:buFont typeface="Arial"/>
              <a:buChar char="•"/>
            </a:pPr>
            <a:r>
              <a:rPr lang="en-US"/>
              <a:t>The Fermilab long-term</a:t>
            </a:r>
            <a:endParaRPr/>
          </a:p>
          <a:p>
            <a:pPr indent="-342900" lvl="0" marL="342900" rtl="0" algn="l">
              <a:spcBef>
                <a:spcPts val="0"/>
              </a:spcBef>
              <a:spcAft>
                <a:spcPts val="0"/>
              </a:spcAft>
              <a:buClr>
                <a:schemeClr val="accent2"/>
              </a:buClr>
              <a:buSzPts val="2500"/>
              <a:buFont typeface="Arial"/>
              <a:buNone/>
            </a:pPr>
            <a:r>
              <a:rPr lang="en-US"/>
              <a:t>	strategy is fully aligned</a:t>
            </a:r>
            <a:endParaRPr/>
          </a:p>
          <a:p>
            <a:pPr indent="-342900" lvl="0" marL="342900" rtl="0" algn="l">
              <a:spcBef>
                <a:spcPts val="0"/>
              </a:spcBef>
              <a:spcAft>
                <a:spcPts val="0"/>
              </a:spcAft>
              <a:buClr>
                <a:schemeClr val="accent2"/>
              </a:buClr>
              <a:buSzPts val="2500"/>
              <a:buFont typeface="Arial"/>
              <a:buNone/>
            </a:pPr>
            <a:r>
              <a:rPr lang="en-US"/>
              <a:t>	with the HEPAP/P5 plan:</a:t>
            </a:r>
            <a:endParaRPr/>
          </a:p>
          <a:p>
            <a:pPr indent="-285750" lvl="1" marL="742950" rtl="0" algn="l">
              <a:spcBef>
                <a:spcPts val="360"/>
              </a:spcBef>
              <a:spcAft>
                <a:spcPts val="0"/>
              </a:spcAft>
              <a:buClr>
                <a:schemeClr val="dk1"/>
              </a:buClr>
              <a:buSzPts val="1800"/>
              <a:buFont typeface="Arimo"/>
              <a:buChar char="−"/>
            </a:pPr>
            <a:r>
              <a:rPr lang="en-US"/>
              <a:t>Energy and intensity frontiers</a:t>
            </a:r>
            <a:endParaRPr/>
          </a:p>
          <a:p>
            <a:pPr indent="-285750" lvl="1" marL="742950" rtl="0" algn="l">
              <a:spcBef>
                <a:spcPts val="0"/>
              </a:spcBef>
              <a:spcAft>
                <a:spcPts val="0"/>
              </a:spcAft>
              <a:buClr>
                <a:schemeClr val="dk1"/>
              </a:buClr>
              <a:buSzPts val="1800"/>
              <a:buFont typeface="Arial"/>
              <a:buNone/>
            </a:pPr>
            <a:r>
              <a:rPr lang="en-US"/>
              <a:t>	share strong reliance on</a:t>
            </a:r>
            <a:endParaRPr/>
          </a:p>
          <a:p>
            <a:pPr indent="-285750" lvl="1" marL="742950" rtl="0" algn="l">
              <a:spcBef>
                <a:spcPts val="0"/>
              </a:spcBef>
              <a:spcAft>
                <a:spcPts val="0"/>
              </a:spcAft>
              <a:buClr>
                <a:schemeClr val="dk1"/>
              </a:buClr>
              <a:buSzPts val="1800"/>
              <a:buFont typeface="Arial"/>
              <a:buNone/>
            </a:pPr>
            <a:r>
              <a:rPr lang="en-US"/>
              <a:t>	accelerators</a:t>
            </a:r>
            <a:endParaRPr/>
          </a:p>
          <a:p>
            <a:pPr indent="-285750" lvl="1" marL="742950" rtl="0" algn="l">
              <a:spcBef>
                <a:spcPts val="0"/>
              </a:spcBef>
              <a:spcAft>
                <a:spcPts val="0"/>
              </a:spcAft>
              <a:buClr>
                <a:schemeClr val="dk1"/>
              </a:buClr>
              <a:buSzPts val="1800"/>
              <a:buFont typeface="Arial"/>
              <a:buNone/>
            </a:pPr>
            <a:r>
              <a:t/>
            </a:r>
            <a:endParaRPr/>
          </a:p>
          <a:p>
            <a:pPr indent="-285750" lvl="1" marL="742950" rtl="0" algn="l">
              <a:spcBef>
                <a:spcPts val="0"/>
              </a:spcBef>
              <a:spcAft>
                <a:spcPts val="0"/>
              </a:spcAft>
              <a:buClr>
                <a:schemeClr val="dk1"/>
              </a:buClr>
              <a:buSzPts val="1800"/>
              <a:buFont typeface="Arial"/>
              <a:buNone/>
            </a:pPr>
            <a:r>
              <a:t/>
            </a:r>
            <a:endParaRPr/>
          </a:p>
          <a:p>
            <a:pPr indent="-285750" lvl="1" marL="742950" rtl="0" algn="l">
              <a:spcBef>
                <a:spcPts val="0"/>
              </a:spcBef>
              <a:spcAft>
                <a:spcPts val="0"/>
              </a:spcAft>
              <a:buClr>
                <a:schemeClr val="dk1"/>
              </a:buClr>
              <a:buSzPts val="1800"/>
              <a:buFont typeface="Arial"/>
              <a:buNone/>
            </a:pPr>
            <a:r>
              <a:t/>
            </a:r>
            <a:endParaRPr/>
          </a:p>
          <a:p>
            <a:pPr indent="-342900" lvl="0" marL="342900" rtl="0" algn="l">
              <a:spcBef>
                <a:spcPts val="0"/>
              </a:spcBef>
              <a:spcAft>
                <a:spcPts val="0"/>
              </a:spcAft>
              <a:buClr>
                <a:schemeClr val="accent2"/>
              </a:buClr>
              <a:buSzPts val="2500"/>
              <a:buFont typeface="Arial"/>
              <a:buNone/>
            </a:pPr>
            <a:r>
              <a:rPr lang="en-US"/>
              <a:t>	“The panel recommends an R&amp;D program in the immediate future to design a multi-megawatt proton source at Fermilab and a neutrino beamline to DUSEL… “</a:t>
            </a:r>
            <a:endParaRPr/>
          </a:p>
          <a:p>
            <a:pPr indent="-285750" lvl="1" marL="742950" rtl="0" algn="l">
              <a:spcBef>
                <a:spcPts val="0"/>
              </a:spcBef>
              <a:spcAft>
                <a:spcPts val="0"/>
              </a:spcAft>
              <a:buClr>
                <a:schemeClr val="hlink"/>
              </a:buClr>
              <a:buSzPts val="1800"/>
              <a:buFont typeface="Arial"/>
              <a:buNone/>
            </a:pPr>
            <a:r>
              <a:rPr lang="en-US">
                <a:solidFill>
                  <a:schemeClr val="hlink"/>
                </a:solidFill>
              </a:rPr>
              <a:t>(</a:t>
            </a:r>
            <a:r>
              <a:rPr lang="en-US" sz="1600">
                <a:solidFill>
                  <a:schemeClr val="hlink"/>
                </a:solidFill>
              </a:rPr>
              <a:t>www.science.doe.gov/hep/files/pdfs/P5_Report%2006022008.pdf)</a:t>
            </a:r>
            <a:endParaRPr/>
          </a:p>
        </p:txBody>
      </p:sp>
      <p:pic>
        <p:nvPicPr>
          <p:cNvPr id="10648" name="Google Shape;10648;p1546"/>
          <p:cNvPicPr preferRelativeResize="0"/>
          <p:nvPr/>
        </p:nvPicPr>
        <p:blipFill rotWithShape="1">
          <a:blip r:embed="rId3">
            <a:alphaModFix/>
          </a:blip>
          <a:srcRect b="0" l="0" r="0" t="0"/>
          <a:stretch/>
        </p:blipFill>
        <p:spPr>
          <a:xfrm>
            <a:off x="4800600" y="2057400"/>
            <a:ext cx="3327400" cy="2874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